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0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61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5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3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6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6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1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9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451F6-BD6A-41FA-93B8-7AF23FBF0CC7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8977-B0F1-4327-A86F-ACD22C324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9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29447" y="1227406"/>
            <a:ext cx="9776555" cy="4807549"/>
            <a:chOff x="748138" y="618385"/>
            <a:chExt cx="12032683" cy="5034115"/>
          </a:xfrm>
        </p:grpSpPr>
        <p:cxnSp>
          <p:nvCxnSpPr>
            <p:cNvPr id="16" name="Straight Arrow Connector 15"/>
            <p:cNvCxnSpPr>
              <a:stCxn id="4" idx="4"/>
              <a:endCxn id="14" idx="0"/>
            </p:cNvCxnSpPr>
            <p:nvPr/>
          </p:nvCxnSpPr>
          <p:spPr>
            <a:xfrm>
              <a:off x="3020284" y="1355427"/>
              <a:ext cx="3" cy="371849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" name="Flowchart: Connector 3"/>
            <p:cNvSpPr/>
            <p:nvPr/>
          </p:nvSpPr>
          <p:spPr>
            <a:xfrm>
              <a:off x="748138" y="618385"/>
              <a:ext cx="4544291" cy="737042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Information highlights the need to accurately and precisely measure a process or system</a:t>
              </a:r>
            </a:p>
          </p:txBody>
        </p:sp>
        <p:sp>
          <p:nvSpPr>
            <p:cNvPr id="5" name="Flowchart: Alternate Process 4"/>
            <p:cNvSpPr/>
            <p:nvPr/>
          </p:nvSpPr>
          <p:spPr>
            <a:xfrm>
              <a:off x="1544777" y="1631873"/>
              <a:ext cx="2757057" cy="467828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Specific indicators are selected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01834" y="1453965"/>
              <a:ext cx="8478987" cy="1196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5436" indent="-135436">
                <a:buFont typeface="Arial" panose="020B0604020202020204" pitchFamily="34" charset="0"/>
                <a:buChar char="•"/>
              </a:pPr>
              <a:r>
                <a:rPr lang="en-US" sz="1138" dirty="0"/>
                <a:t>Define Quality Control Indicators to monitor processes that are normally stable but have the inherent potential to fail.</a:t>
              </a:r>
            </a:p>
            <a:p>
              <a:pPr marL="135436" indent="-135436">
                <a:buFont typeface="Arial" panose="020B0604020202020204" pitchFamily="34" charset="0"/>
                <a:buChar char="•"/>
              </a:pPr>
              <a:r>
                <a:rPr lang="en-US" sz="1138" dirty="0"/>
                <a:t>Define Quality Assurance Indicators to monitor the Path of Workflow that involve multiple inputs from support processes.</a:t>
              </a:r>
            </a:p>
            <a:p>
              <a:pPr marL="135436" indent="-135436">
                <a:buFont typeface="Arial" panose="020B0604020202020204" pitchFamily="34" charset="0"/>
                <a:buChar char="•"/>
              </a:pPr>
              <a:r>
                <a:rPr lang="en-US" sz="1138" dirty="0"/>
                <a:t>Define Quality Improvement Indicators to monitor new or revised processes undergoing process improvements.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36564" y="715343"/>
              <a:ext cx="5822377" cy="646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Early detection of unfavorable trends and patterns (preventive action)</a:t>
              </a:r>
            </a:p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Rapid remediation</a:t>
              </a:r>
            </a:p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Timely correction</a:t>
              </a:r>
            </a:p>
          </p:txBody>
        </p:sp>
        <p:sp>
          <p:nvSpPr>
            <p:cNvPr id="9" name="Flowchart: Alternate Process 8"/>
            <p:cNvSpPr/>
            <p:nvPr/>
          </p:nvSpPr>
          <p:spPr>
            <a:xfrm>
              <a:off x="1427013" y="3845195"/>
              <a:ext cx="3186545" cy="285235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The indicators are implemented (DO).</a:t>
              </a:r>
            </a:p>
          </p:txBody>
        </p:sp>
        <p:sp>
          <p:nvSpPr>
            <p:cNvPr id="10" name="Flowchart: Alternate Process 9"/>
            <p:cNvSpPr/>
            <p:nvPr/>
          </p:nvSpPr>
          <p:spPr>
            <a:xfrm>
              <a:off x="1427013" y="2832041"/>
              <a:ext cx="3186545" cy="472084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Chosen indicators are established (PLAN).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1990" y="2563785"/>
              <a:ext cx="6421583" cy="1380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Develop an operational definition</a:t>
              </a:r>
            </a:p>
            <a:p>
              <a:pPr marL="603655" lvl="1" indent="-232174">
                <a:buFont typeface="Arial" panose="020B0604020202020204" pitchFamily="34" charset="0"/>
                <a:buChar char="•"/>
              </a:pPr>
              <a:r>
                <a:rPr lang="en-US" sz="1138" dirty="0"/>
                <a:t>Identification name or title</a:t>
              </a:r>
            </a:p>
            <a:p>
              <a:pPr marL="603655" lvl="1" indent="-232174">
                <a:buFont typeface="Arial" panose="020B0604020202020204" pitchFamily="34" charset="0"/>
                <a:buChar char="•"/>
              </a:pPr>
              <a:r>
                <a:rPr lang="en-US" sz="1138" dirty="0"/>
                <a:t>Purpose that addresses why this measurement is being done</a:t>
              </a:r>
            </a:p>
            <a:p>
              <a:pPr marL="603655" lvl="1" indent="-232174">
                <a:buFont typeface="Arial" panose="020B0604020202020204" pitchFamily="34" charset="0"/>
                <a:buChar char="•"/>
              </a:pPr>
              <a:r>
                <a:rPr lang="en-US" sz="1138" dirty="0"/>
                <a:t>Scope (activities and boundaries included and sometimes excluded)</a:t>
              </a:r>
            </a:p>
            <a:p>
              <a:pPr marL="603655" lvl="1" indent="-232174">
                <a:buFont typeface="Arial" panose="020B0604020202020204" pitchFamily="34" charset="0"/>
                <a:buChar char="•"/>
              </a:pPr>
              <a:r>
                <a:rPr lang="en-US" sz="1138" dirty="0"/>
                <a:t>Process Owner</a:t>
              </a:r>
            </a:p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Develop a data collection and analysis methodology</a:t>
              </a:r>
            </a:p>
            <a:p>
              <a:pPr marL="232172" indent="-141883">
                <a:buFont typeface="Arial" panose="020B0604020202020204" pitchFamily="34" charset="0"/>
                <a:buChar char="•"/>
              </a:pPr>
              <a:r>
                <a:rPr lang="en-US" sz="1138" dirty="0"/>
                <a:t>Set targets, limits, or action thresholds </a:t>
              </a:r>
            </a:p>
          </p:txBody>
        </p:sp>
        <p:sp>
          <p:nvSpPr>
            <p:cNvPr id="13" name="Flowchart: Alternate Process 12"/>
            <p:cNvSpPr/>
            <p:nvPr/>
          </p:nvSpPr>
          <p:spPr>
            <a:xfrm>
              <a:off x="1194949" y="4320970"/>
              <a:ext cx="3650671" cy="393085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The indicators are analyzed and interpreted (CHECK). </a:t>
              </a:r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1039086" y="5073926"/>
              <a:ext cx="3962402" cy="578574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38" dirty="0"/>
                <a:t>Quality indicator data is acted upon (ACT).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585291" y="4914707"/>
            <a:ext cx="4840433" cy="13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8" dirty="0"/>
              <a:t>Determine the appropriate action.  </a:t>
            </a:r>
          </a:p>
          <a:p>
            <a:r>
              <a:rPr lang="en-US" sz="1138" dirty="0"/>
              <a:t>Possible actions include:</a:t>
            </a:r>
          </a:p>
          <a:p>
            <a:pPr marL="139305" indent="-139305">
              <a:buFont typeface="Arial" panose="020B0604020202020204" pitchFamily="34" charset="0"/>
              <a:buChar char="•"/>
            </a:pPr>
            <a:r>
              <a:rPr lang="en-US" sz="1138" dirty="0"/>
              <a:t>Deciding to continue monitoring the indicator as is</a:t>
            </a:r>
          </a:p>
          <a:p>
            <a:pPr marL="139305" indent="-139305">
              <a:buFont typeface="Arial" panose="020B0604020202020204" pitchFamily="34" charset="0"/>
              <a:buChar char="•"/>
            </a:pPr>
            <a:r>
              <a:rPr lang="en-US" sz="1138" dirty="0"/>
              <a:t>Deciding to stop monitoring the indicator</a:t>
            </a:r>
          </a:p>
          <a:p>
            <a:pPr marL="139305" indent="-139305">
              <a:buFont typeface="Arial" panose="020B0604020202020204" pitchFamily="34" charset="0"/>
              <a:buChar char="•"/>
            </a:pPr>
            <a:r>
              <a:rPr lang="en-US" sz="1138" dirty="0"/>
              <a:t>Implementing preventive action (OFIs)</a:t>
            </a:r>
          </a:p>
          <a:p>
            <a:pPr marL="139305" indent="-139305">
              <a:buFont typeface="Arial" panose="020B0604020202020204" pitchFamily="34" charset="0"/>
              <a:buChar char="•"/>
            </a:pPr>
            <a:r>
              <a:rPr lang="en-US" sz="1138" dirty="0"/>
              <a:t>Implementing corrective action</a:t>
            </a:r>
          </a:p>
          <a:p>
            <a:pPr marL="139305" indent="-139305">
              <a:buFont typeface="Arial" panose="020B0604020202020204" pitchFamily="34" charset="0"/>
              <a:buChar char="•"/>
            </a:pPr>
            <a:r>
              <a:rPr lang="en-US" sz="1138" dirty="0"/>
              <a:t>Modifying targets or action thresholds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461784"/>
            <a:ext cx="412000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b="1" dirty="0"/>
              <a:t>Job Aid 4: Quality Indicators Program </a:t>
            </a:r>
            <a:r>
              <a:rPr lang="en-US" sz="1463" b="1" baseline="30000" dirty="0"/>
              <a:t>1-05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16825" y="918911"/>
            <a:ext cx="3996165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b="1" dirty="0"/>
              <a:t>How to Develop a Quality Indicator Program</a:t>
            </a:r>
          </a:p>
        </p:txBody>
      </p:sp>
      <p:sp>
        <p:nvSpPr>
          <p:cNvPr id="2" name="Rectangle 1"/>
          <p:cNvSpPr/>
          <p:nvPr/>
        </p:nvSpPr>
        <p:spPr>
          <a:xfrm>
            <a:off x="6005507" y="4147316"/>
            <a:ext cx="2393604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May be based 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Current performance baseline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Organizational 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Feasibility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Existence of an industry benchmark</a:t>
            </a:r>
          </a:p>
        </p:txBody>
      </p:sp>
    </p:spTree>
    <p:extLst>
      <p:ext uri="{BB962C8B-B14F-4D97-AF65-F5344CB8AC3E}">
        <p14:creationId xmlns:p14="http://schemas.microsoft.com/office/powerpoint/2010/main" val="329791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227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17</cp:revision>
  <cp:lastPrinted>2019-04-23T22:33:26Z</cp:lastPrinted>
  <dcterms:created xsi:type="dcterms:W3CDTF">2016-09-02T13:41:24Z</dcterms:created>
  <dcterms:modified xsi:type="dcterms:W3CDTF">2019-04-23T22:33:32Z</dcterms:modified>
</cp:coreProperties>
</file>